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D10FA50D-B35D-4439-801D-AC4A09599926}">
  <a:tblStyle styleId="{D10FA50D-B35D-4439-801D-AC4A0959992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e6ec5db4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4e6ec5db4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ca46ead22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ca46ead22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c4f046359_0_2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c4f046359_0_2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c4f046359_0_3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c4f046359_0_3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c4f046359_0_3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c4f046359_0_3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c4f046359_0_3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c4f046359_0_3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c4f046359_0_3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c4f046359_0_3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ca46ead22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ca46ead22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e6ec5db4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4e6ec5db4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dddab086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dddab086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063250" y="1426950"/>
            <a:ext cx="5017500" cy="1578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MATH299O: Probability and Bridge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030600" y="30058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Instructor: Hakan Berk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728875" y="2170050"/>
            <a:ext cx="2004300" cy="13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73075" y="18444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Let’s play some bridge!</a:t>
            </a:r>
            <a:endParaRPr sz="4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Homework </a:t>
            </a:r>
            <a:endParaRPr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4 Question ELMS Quiz due by the beginning of next class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Lecture 1: Course Overview 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 sz="1800">
                <a:solidFill>
                  <a:srgbClr val="000000"/>
                </a:solidFill>
              </a:rPr>
              <a:t>Topics Covered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 sz="1800">
                <a:solidFill>
                  <a:srgbClr val="000000"/>
                </a:solidFill>
              </a:rPr>
              <a:t>Grade Breakdown 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 sz="1800">
                <a:solidFill>
                  <a:srgbClr val="000000"/>
                </a:solidFill>
              </a:rPr>
              <a:t>History of Bridge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How to Play Bridge</a:t>
            </a:r>
            <a:r>
              <a:rPr lang="en" sz="1800">
                <a:solidFill>
                  <a:srgbClr val="000000"/>
                </a:solidFill>
              </a:rPr>
              <a:t> 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 sz="1800">
                <a:solidFill>
                  <a:srgbClr val="000000"/>
                </a:solidFill>
              </a:rPr>
              <a:t>Homework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Topics Covered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 sz="1800">
                <a:solidFill>
                  <a:srgbClr val="000000"/>
                </a:solidFill>
              </a:rPr>
              <a:t>Introduction to bidding and declarer play concepts 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 sz="1800">
                <a:solidFill>
                  <a:srgbClr val="000000"/>
                </a:solidFill>
              </a:rPr>
              <a:t>How bridge scoring works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 sz="1800">
                <a:solidFill>
                  <a:srgbClr val="000000"/>
                </a:solidFill>
              </a:rPr>
              <a:t>Probability and declarer play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 sz="1800">
                <a:solidFill>
                  <a:srgbClr val="000000"/>
                </a:solidFill>
              </a:rPr>
              <a:t>Algorithms with bridge and other card games </a:t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819150" y="6200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Grade Breakdown </a:t>
            </a:r>
            <a:endParaRPr/>
          </a:p>
        </p:txBody>
      </p:sp>
      <p:graphicFrame>
        <p:nvGraphicFramePr>
          <p:cNvPr id="74" name="Google Shape;74;p16"/>
          <p:cNvGraphicFramePr/>
          <p:nvPr/>
        </p:nvGraphicFramePr>
        <p:xfrm>
          <a:off x="952500" y="1142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{D10FA50D-B35D-4439-801D-AC4A09599926}</a:tableStyleId>
              </a:tblPr>
              <a:tblGrid>
                <a:gridCol w="1703100"/>
                <a:gridCol w="2433250"/>
                <a:gridCol w="3126950"/>
              </a:tblGrid>
              <a:tr h="3998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Percentage</a:t>
                      </a:r>
                      <a:endParaRPr b="1" sz="12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Title</a:t>
                      </a:r>
                      <a:endParaRPr b="1" sz="12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Description</a:t>
                      </a:r>
                      <a:endParaRPr b="1" sz="12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95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20%</a:t>
                      </a:r>
                      <a:endParaRPr sz="12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Class Participation</a:t>
                      </a:r>
                      <a:endParaRPr sz="12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Participation grade will be based on attendance and how much/well one contributes to playing bridge and learning the concepts</a:t>
                      </a:r>
                      <a:endParaRPr sz="12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494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20% </a:t>
                      </a:r>
                      <a:endParaRPr sz="12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Final Paper</a:t>
                      </a:r>
                      <a:endParaRPr sz="12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The final paper is a reflection of the course, what a student feels they learned, favorite and least favorite parts of the class, and more. </a:t>
                      </a:r>
                      <a:endParaRPr sz="12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96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30%</a:t>
                      </a:r>
                      <a:endParaRPr sz="12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Weekly Homework Assignments</a:t>
                      </a:r>
                      <a:endParaRPr sz="12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Weekly homework assignments will be graded for both completion and accuracy. </a:t>
                      </a:r>
                      <a:endParaRPr sz="12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494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30% </a:t>
                      </a:r>
                      <a:endParaRPr sz="12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Midterm Exam </a:t>
                      </a:r>
                      <a:endParaRPr sz="12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The Midterm Exam will cover the first half of the course and test on basic probability and some applications with respect to bridge.</a:t>
                      </a:r>
                      <a:endParaRPr sz="12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History of Bridge 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Derived from 17th century English game called Whist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Auction bridge came first in 19th century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Contract bridge derived from Harold Vanderbilt in 1925 </a:t>
            </a:r>
            <a:endParaRPr>
              <a:solidFill>
                <a:srgbClr val="000000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lphaLcPeriod"/>
            </a:pPr>
            <a:r>
              <a:rPr lang="en" sz="1800">
                <a:solidFill>
                  <a:srgbClr val="000000"/>
                </a:solidFill>
              </a:rPr>
              <a:t>Modern Version of the game 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First world championship held in 1950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Played by millions, worldwide with some countries even including bridge in school curriculum</a:t>
            </a:r>
            <a:r>
              <a:rPr lang="en"/>
              <a:t>s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32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Play Bridge: Overview 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Uses a standard 52 card deck without any jokers </a:t>
            </a:r>
            <a:endParaRPr>
              <a:solidFill>
                <a:srgbClr val="000000"/>
              </a:solidFill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Suits of clubs, diamonds, hearts, spades </a:t>
            </a:r>
            <a:endParaRPr>
              <a:solidFill>
                <a:srgbClr val="000000"/>
              </a:solidFill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Ace is high, 2 is low </a:t>
            </a:r>
            <a:endParaRPr>
              <a:solidFill>
                <a:srgbClr val="000000"/>
              </a:solidFill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Requires 4 players, can use 8 for a team match </a:t>
            </a:r>
            <a:endParaRPr>
              <a:solidFill>
                <a:srgbClr val="000000"/>
              </a:solidFill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Is a partnership game </a:t>
            </a:r>
            <a:endParaRPr>
              <a:solidFill>
                <a:srgbClr val="000000"/>
              </a:solidFill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Different types of scoring</a:t>
            </a:r>
            <a:endParaRPr>
              <a:solidFill>
                <a:srgbClr val="000000"/>
              </a:solidFill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Rubber </a:t>
            </a:r>
            <a:endParaRPr>
              <a:solidFill>
                <a:srgbClr val="000000"/>
              </a:solidFill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Matchpoints </a:t>
            </a:r>
            <a:endParaRPr>
              <a:solidFill>
                <a:srgbClr val="000000"/>
              </a:solidFill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IMPs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Play Bridge Basics </a:t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Every player plays a card in clockwise fashion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As the first player, you can choose any suit to play. Everyone else must then “follow suit” or play a card in that suit if they have it.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Everyone playing one card is called a </a:t>
            </a:r>
            <a:r>
              <a:rPr b="1" lang="en">
                <a:solidFill>
                  <a:srgbClr val="000000"/>
                </a:solidFill>
              </a:rPr>
              <a:t>trick.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In the case where everyone has the suit, the highest card wins.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Two cases when you don’t have a card in the suit: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If there is </a:t>
            </a:r>
            <a:r>
              <a:rPr b="1" lang="en">
                <a:solidFill>
                  <a:srgbClr val="000000"/>
                </a:solidFill>
              </a:rPr>
              <a:t>trump </a:t>
            </a:r>
            <a:r>
              <a:rPr lang="en">
                <a:solidFill>
                  <a:srgbClr val="000000"/>
                </a:solidFill>
              </a:rPr>
              <a:t>or </a:t>
            </a:r>
            <a:r>
              <a:rPr b="1" lang="en">
                <a:solidFill>
                  <a:srgbClr val="000000"/>
                </a:solidFill>
              </a:rPr>
              <a:t>master </a:t>
            </a:r>
            <a:r>
              <a:rPr lang="en">
                <a:solidFill>
                  <a:srgbClr val="000000"/>
                </a:solidFill>
              </a:rPr>
              <a:t>suit, you can play a card in that suit to win the trick.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If there is not </a:t>
            </a:r>
            <a:r>
              <a:rPr b="1" lang="en">
                <a:solidFill>
                  <a:srgbClr val="000000"/>
                </a:solidFill>
              </a:rPr>
              <a:t>trump </a:t>
            </a:r>
            <a:r>
              <a:rPr lang="en">
                <a:solidFill>
                  <a:srgbClr val="000000"/>
                </a:solidFill>
              </a:rPr>
              <a:t>suit, then you can discard a card in any other suit, and you will lose the trick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This is determined by the bidding (next week)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Play Bridge Basics</a:t>
            </a:r>
            <a:endParaRPr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The auction determines the trump suit, and how many tricks are needed to be taken.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Possible actions during the auction are bids, pass, doubles, and redoubles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You take the level of the bid and add 6 to get the necessary number of tricks that you are betting that you can take.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An auction ends after 3 passes (4 if no one makes a bid)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Bidding also determines declarer, dummy, and leader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The first person to bid the suit of the final contract becomes the declarer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The person to their left becomes the leader, who chooses the first card to be played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The partner of the declarer puts their hand down for everyone to see, and they become the dummy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235275" y="445025"/>
            <a:ext cx="6157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UMD Bridge Club</a:t>
            </a:r>
            <a:endParaRPr/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1805100" y="1190675"/>
            <a:ext cx="553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For those interested in playing more bridge, check out the UMD Bridge Club!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We meet Mondays 6:30pm at 4172 A.V Williams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