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4ee357dc55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4ee357dc55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4ee357dc55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4ee357dc55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4ee357dc55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4ee357dc55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4ee357dc55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4ee357dc55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4ee357dc5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4ee357dc5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4ee357dc5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4ee357dc5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4ee357dc55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4ee357dc55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4b168d47f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4b168d47f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4b168d47f9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4b168d47f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4ee357dc55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4ee357dc55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4ee357dc55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4ee357dc55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4ee357dc55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4ee357dc55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www.youtube.com/watch?v=QGxyIQzLeUc" TargetMode="External"/><Relationship Id="rId4" Type="http://schemas.openxmlformats.org/officeDocument/2006/relationships/hyperlink" Target="https://www.youtube.com/watch?v=QGxyIQzLeUc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MATH299O: Probability and Bridge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Lecture 3: Introductory Probability 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56" name="Google Shape;56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07526" y="120688"/>
            <a:ext cx="6528950" cy="4902125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Combinations (Example) </a:t>
            </a:r>
            <a:endParaRPr/>
          </a:p>
        </p:txBody>
      </p:sp>
      <p:sp>
        <p:nvSpPr>
          <p:cNvPr id="131" name="Google Shape;131;p23"/>
          <p:cNvSpPr txBox="1"/>
          <p:nvPr>
            <p:ph idx="1" type="body"/>
          </p:nvPr>
        </p:nvSpPr>
        <p:spPr>
          <a:xfrm>
            <a:off x="311700" y="11085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Example: You have 10 marbles, 6 blue and 4 red. You must choose 5 marbles.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>
                <a:solidFill>
                  <a:srgbClr val="000000"/>
                </a:solidFill>
              </a:rPr>
              <a:t>How many ways can you choose 5 marbles out of the 10? 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arenR"/>
            </a:pPr>
            <a:r>
              <a:rPr lang="en">
                <a:solidFill>
                  <a:srgbClr val="000000"/>
                </a:solidFill>
              </a:rPr>
              <a:t>C(10,5)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>
                <a:solidFill>
                  <a:srgbClr val="000000"/>
                </a:solidFill>
              </a:rPr>
              <a:t>How many ways can you choose 3 blue marbles and 2 red marbles? 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arenR"/>
            </a:pPr>
            <a:r>
              <a:rPr lang="en">
                <a:solidFill>
                  <a:srgbClr val="000000"/>
                </a:solidFill>
              </a:rPr>
              <a:t>C(6,3) + C(4,2)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>
                <a:solidFill>
                  <a:srgbClr val="000000"/>
                </a:solidFill>
              </a:rPr>
              <a:t>What is the probability that you have chose 5 blue marbles and 0 red marbles? 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arenR"/>
            </a:pPr>
            <a:r>
              <a:rPr lang="en">
                <a:solidFill>
                  <a:srgbClr val="000000"/>
                </a:solidFill>
              </a:rPr>
              <a:t>(C(6,5) + C(4,0))/C(10,5)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32" name="Google Shape;13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4"/>
          <p:cNvSpPr txBox="1"/>
          <p:nvPr>
            <p:ph type="title"/>
          </p:nvPr>
        </p:nvSpPr>
        <p:spPr>
          <a:xfrm>
            <a:off x="311700" y="445025"/>
            <a:ext cx="8709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A Priori versus A Posteriori probability</a:t>
            </a:r>
            <a:r>
              <a:rPr lang="en"/>
              <a:t> </a:t>
            </a:r>
            <a:endParaRPr/>
          </a:p>
        </p:txBody>
      </p:sp>
      <p:sp>
        <p:nvSpPr>
          <p:cNvPr id="138" name="Google Shape;138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A priori vs A posteriori probability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eriod"/>
            </a:pPr>
            <a:r>
              <a:rPr lang="en">
                <a:solidFill>
                  <a:srgbClr val="000000"/>
                </a:solidFill>
              </a:rPr>
              <a:t>A priori - can be thought of as the probability before any information is known 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eriod"/>
            </a:pPr>
            <a:r>
              <a:rPr lang="en">
                <a:solidFill>
                  <a:srgbClr val="000000"/>
                </a:solidFill>
              </a:rPr>
              <a:t>A posteriori - </a:t>
            </a:r>
            <a:r>
              <a:rPr lang="en">
                <a:solidFill>
                  <a:srgbClr val="000000"/>
                </a:solidFill>
              </a:rPr>
              <a:t>updated</a:t>
            </a:r>
            <a:r>
              <a:rPr lang="en">
                <a:solidFill>
                  <a:srgbClr val="000000"/>
                </a:solidFill>
              </a:rPr>
              <a:t> </a:t>
            </a:r>
            <a:r>
              <a:rPr lang="en">
                <a:solidFill>
                  <a:srgbClr val="000000"/>
                </a:solidFill>
              </a:rPr>
              <a:t>probability</a:t>
            </a:r>
            <a:r>
              <a:rPr lang="en">
                <a:solidFill>
                  <a:srgbClr val="000000"/>
                </a:solidFill>
              </a:rPr>
              <a:t> due to some event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Example - </a:t>
            </a:r>
            <a:r>
              <a:rPr lang="en" u="sng">
                <a:solidFill>
                  <a:srgbClr val="4A86E8"/>
                </a:solidFill>
                <a:hlinkClick r:id="rId3"/>
              </a:rPr>
              <a:t>Monty Hall Problem</a:t>
            </a:r>
            <a:r>
              <a:rPr lang="en" u="sng">
                <a:solidFill>
                  <a:srgbClr val="000000"/>
                </a:solidFill>
                <a:hlinkClick r:id="rId4"/>
              </a:rPr>
              <a:t>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Bridge Example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eriod"/>
            </a:pPr>
            <a:r>
              <a:rPr lang="en">
                <a:solidFill>
                  <a:srgbClr val="000000"/>
                </a:solidFill>
              </a:rPr>
              <a:t>Each defender originally has 13 vacant spaces when the hand starts 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eriod"/>
            </a:pPr>
            <a:r>
              <a:rPr lang="en">
                <a:solidFill>
                  <a:srgbClr val="000000"/>
                </a:solidFill>
              </a:rPr>
              <a:t>Using clues from the bidding and play, we can fill up these vacant spaces </a:t>
            </a:r>
            <a:endParaRPr>
              <a:solidFill>
                <a:srgbClr val="000000"/>
              </a:solidFill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romanLcPeriod"/>
            </a:pPr>
            <a:r>
              <a:rPr lang="en">
                <a:solidFill>
                  <a:srgbClr val="000000"/>
                </a:solidFill>
              </a:rPr>
              <a:t>If West showed 5 hearts, and East  showed three hearts in the auction, we know now that West has only 8 cards left for the other suits while East still has 10 cards left. </a:t>
            </a:r>
            <a:endParaRPr>
              <a:solidFill>
                <a:srgbClr val="000000"/>
              </a:solidFill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romanLcPeriod"/>
            </a:pPr>
            <a:r>
              <a:rPr lang="en">
                <a:solidFill>
                  <a:srgbClr val="000000"/>
                </a:solidFill>
              </a:rPr>
              <a:t>This requires us to update the probabilities of the ways a suit can be split. 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39" name="Google Shape;139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Bridge Club </a:t>
            </a:r>
            <a:endParaRPr/>
          </a:p>
        </p:txBody>
      </p:sp>
      <p:sp>
        <p:nvSpPr>
          <p:cNvPr id="145" name="Google Shape;145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</a:rPr>
              <a:t>Bridge Club </a:t>
            </a:r>
            <a:endParaRPr sz="3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</a:rPr>
              <a:t>	Monday 6:30-8:00pm, 4172 A.V Williams</a:t>
            </a:r>
            <a:endParaRPr sz="3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>
                <a:solidFill>
                  <a:srgbClr val="000000"/>
                </a:solidFill>
              </a:rPr>
              <a:t>	Free Pizza!</a:t>
            </a:r>
            <a:endParaRPr sz="3000">
              <a:solidFill>
                <a:srgbClr val="000000"/>
              </a:solidFill>
            </a:endParaRPr>
          </a:p>
        </p:txBody>
      </p:sp>
      <p:sp>
        <p:nvSpPr>
          <p:cNvPr id="146" name="Google Shape;146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Class Schedule 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Defense Hand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Probability</a:t>
            </a:r>
            <a:r>
              <a:rPr lang="en">
                <a:solidFill>
                  <a:srgbClr val="000000"/>
                </a:solidFill>
              </a:rPr>
              <a:t>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Probability Homework on ELMS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Next Week: Bridge Scoring 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eriod"/>
            </a:pPr>
            <a:r>
              <a:rPr lang="en">
                <a:solidFill>
                  <a:srgbClr val="000000"/>
                </a:solidFill>
              </a:rPr>
              <a:t>Calculator will be useful next week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63" name="Google Shape;63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Practice Hand for the Defense 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Contract is 3NT 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West should lead the </a:t>
            </a:r>
            <a:r>
              <a:rPr lang="en">
                <a:solidFill>
                  <a:srgbClr val="FF0000"/>
                </a:solidFill>
              </a:rPr>
              <a:t>♦</a:t>
            </a:r>
            <a:r>
              <a:rPr lang="en">
                <a:solidFill>
                  <a:srgbClr val="000000"/>
                </a:solidFill>
              </a:rPr>
              <a:t>Q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Defense should pay attention to see if there is something they can do to prevent declarer from taking 9 tricks. 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Declarer, always remember to count your tricks!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Reminder on How to Play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sz="1400">
                <a:solidFill>
                  <a:srgbClr val="000000"/>
                </a:solidFill>
              </a:rPr>
              <a:t>Play goes clockwise, with the highest card winning</a:t>
            </a:r>
            <a:endParaRPr sz="1400"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sz="1400">
                <a:solidFill>
                  <a:srgbClr val="000000"/>
                </a:solidFill>
              </a:rPr>
              <a:t>When all four people play, that is considered a “trick” </a:t>
            </a:r>
            <a:endParaRPr sz="1400"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sz="1400">
                <a:solidFill>
                  <a:srgbClr val="000000"/>
                </a:solidFill>
              </a:rPr>
              <a:t>Must “follow suit” meaning you have to play the same suit as someone else if you can </a:t>
            </a:r>
            <a:endParaRPr sz="1400"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sz="1400">
                <a:solidFill>
                  <a:srgbClr val="000000"/>
                </a:solidFill>
              </a:rPr>
              <a:t>If you are out of a suit, playing any card in the trump suit will win the trick </a:t>
            </a:r>
            <a:endParaRPr sz="1400"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sz="1400">
                <a:solidFill>
                  <a:srgbClr val="000000"/>
                </a:solidFill>
              </a:rPr>
              <a:t>The dummy puts their hand down for everybody to see, declarer gets to play their cards for them</a:t>
            </a:r>
            <a:endParaRPr sz="1400"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sz="1400">
                <a:solidFill>
                  <a:srgbClr val="000000"/>
                </a:solidFill>
              </a:rPr>
              <a:t>Whoever wins the trick plays first to the next one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70" name="Google Shape;7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Hold-Up Play </a:t>
            </a:r>
            <a:endParaRPr/>
          </a:p>
        </p:txBody>
      </p:sp>
      <p:sp>
        <p:nvSpPr>
          <p:cNvPr id="76" name="Google Shape;76;p16"/>
          <p:cNvSpPr txBox="1"/>
          <p:nvPr/>
        </p:nvSpPr>
        <p:spPr>
          <a:xfrm>
            <a:off x="3785400" y="3288000"/>
            <a:ext cx="1573200" cy="14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South (Declarer)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♠AK2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♥</a:t>
            </a:r>
            <a:r>
              <a:rPr lang="en"/>
              <a:t>AK2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♦</a:t>
            </a:r>
            <a:r>
              <a:rPr lang="en"/>
              <a:t>AK62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♣432</a:t>
            </a:r>
            <a:endParaRPr/>
          </a:p>
        </p:txBody>
      </p:sp>
      <p:sp>
        <p:nvSpPr>
          <p:cNvPr id="77" name="Google Shape;77;p16"/>
          <p:cNvSpPr txBox="1"/>
          <p:nvPr/>
        </p:nvSpPr>
        <p:spPr>
          <a:xfrm>
            <a:off x="567825" y="1951350"/>
            <a:ext cx="1242000" cy="14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West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♠QJ109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♥</a:t>
            </a:r>
            <a:r>
              <a:rPr lang="en"/>
              <a:t>QJ109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♦</a:t>
            </a:r>
            <a:r>
              <a:rPr lang="en"/>
              <a:t>QJ109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♣5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6"/>
          <p:cNvSpPr txBox="1"/>
          <p:nvPr/>
        </p:nvSpPr>
        <p:spPr>
          <a:xfrm>
            <a:off x="3785400" y="1017725"/>
            <a:ext cx="1573200" cy="14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North (Dummy)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♠4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♥</a:t>
            </a:r>
            <a:r>
              <a:rPr lang="en"/>
              <a:t>543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FF0000"/>
                </a:solidFill>
              </a:rPr>
              <a:t>♦</a:t>
            </a:r>
            <a:r>
              <a:rPr lang="en"/>
              <a:t>543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♣KQJ1098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6"/>
          <p:cNvSpPr txBox="1"/>
          <p:nvPr/>
        </p:nvSpPr>
        <p:spPr>
          <a:xfrm>
            <a:off x="7155350" y="1951350"/>
            <a:ext cx="1242000" cy="14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East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♠87653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♥</a:t>
            </a:r>
            <a:r>
              <a:rPr lang="en"/>
              <a:t>876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♦</a:t>
            </a:r>
            <a:r>
              <a:rPr lang="en"/>
              <a:t>87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♣A76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6"/>
          <p:cNvSpPr txBox="1"/>
          <p:nvPr/>
        </p:nvSpPr>
        <p:spPr>
          <a:xfrm>
            <a:off x="3383200" y="2554575"/>
            <a:ext cx="24012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Contract: 3NT-South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West is on lead.</a:t>
            </a:r>
            <a:endParaRPr/>
          </a:p>
        </p:txBody>
      </p:sp>
      <p:sp>
        <p:nvSpPr>
          <p:cNvPr id="81" name="Google Shape;81;p16"/>
          <p:cNvSpPr txBox="1"/>
          <p:nvPr/>
        </p:nvSpPr>
        <p:spPr>
          <a:xfrm>
            <a:off x="5901650" y="229875"/>
            <a:ext cx="3359700" cy="16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Things to think about: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1: Count our tricks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2: Where can we get more tricks?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3: What can go wrong?</a:t>
            </a:r>
            <a:endParaRPr/>
          </a:p>
        </p:txBody>
      </p:sp>
      <p:sp>
        <p:nvSpPr>
          <p:cNvPr id="82" name="Google Shape;82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Probability Concepts Overview</a:t>
            </a:r>
            <a:endParaRPr/>
          </a:p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Random Variables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Intersection / Union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Expectation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Combinations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A priori vs A Posteriori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89" name="Google Shape;8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Random Variables </a:t>
            </a:r>
            <a:endParaRPr/>
          </a:p>
        </p:txBody>
      </p:sp>
      <p:sp>
        <p:nvSpPr>
          <p:cNvPr id="95" name="Google Shape;9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A random variable is simply an expression whose value is the outcome of a particular experiment.</a:t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Example: Rolling a Dice</a:t>
            </a:r>
            <a:endParaRPr sz="1600">
              <a:solidFill>
                <a:srgbClr val="000000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lang="en" sz="1600">
                <a:solidFill>
                  <a:srgbClr val="000000"/>
                </a:solidFill>
              </a:rPr>
              <a:t>Let us denote the roll of a dice by X.</a:t>
            </a:r>
            <a:endParaRPr sz="1600">
              <a:solidFill>
                <a:srgbClr val="000000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lang="en" sz="1600">
                <a:solidFill>
                  <a:srgbClr val="000000"/>
                </a:solidFill>
              </a:rPr>
              <a:t>x</a:t>
            </a:r>
            <a:r>
              <a:rPr baseline="-25000" lang="en" sz="1600">
                <a:solidFill>
                  <a:srgbClr val="000000"/>
                </a:solidFill>
              </a:rPr>
              <a:t>1</a:t>
            </a:r>
            <a:r>
              <a:rPr lang="en" sz="1600">
                <a:solidFill>
                  <a:srgbClr val="000000"/>
                </a:solidFill>
              </a:rPr>
              <a:t> , x</a:t>
            </a:r>
            <a:r>
              <a:rPr baseline="-25000" lang="en" sz="1600">
                <a:solidFill>
                  <a:srgbClr val="000000"/>
                </a:solidFill>
              </a:rPr>
              <a:t>2</a:t>
            </a:r>
            <a:r>
              <a:rPr lang="en" sz="1600">
                <a:solidFill>
                  <a:srgbClr val="000000"/>
                </a:solidFill>
              </a:rPr>
              <a:t> , x</a:t>
            </a:r>
            <a:r>
              <a:rPr baseline="-25000" lang="en" sz="1600">
                <a:solidFill>
                  <a:srgbClr val="000000"/>
                </a:solidFill>
              </a:rPr>
              <a:t>3</a:t>
            </a:r>
            <a:r>
              <a:rPr lang="en" sz="1600">
                <a:solidFill>
                  <a:srgbClr val="000000"/>
                </a:solidFill>
              </a:rPr>
              <a:t> , x</a:t>
            </a:r>
            <a:r>
              <a:rPr baseline="-25000" lang="en" sz="1600">
                <a:solidFill>
                  <a:srgbClr val="000000"/>
                </a:solidFill>
              </a:rPr>
              <a:t>4</a:t>
            </a:r>
            <a:r>
              <a:rPr lang="en" sz="1600">
                <a:solidFill>
                  <a:srgbClr val="000000"/>
                </a:solidFill>
              </a:rPr>
              <a:t>, x</a:t>
            </a:r>
            <a:r>
              <a:rPr baseline="-25000" lang="en" sz="1600">
                <a:solidFill>
                  <a:srgbClr val="000000"/>
                </a:solidFill>
              </a:rPr>
              <a:t>5</a:t>
            </a:r>
            <a:r>
              <a:rPr lang="en" sz="1600">
                <a:solidFill>
                  <a:srgbClr val="000000"/>
                </a:solidFill>
              </a:rPr>
              <a:t>, x</a:t>
            </a:r>
            <a:r>
              <a:rPr baseline="-25000" lang="en" sz="1600">
                <a:solidFill>
                  <a:srgbClr val="000000"/>
                </a:solidFill>
              </a:rPr>
              <a:t>6</a:t>
            </a:r>
            <a:r>
              <a:rPr lang="en" sz="1600">
                <a:solidFill>
                  <a:srgbClr val="000000"/>
                </a:solidFill>
              </a:rPr>
              <a:t> are the possibilities of each event (getting a 1,2,3,4,5, or 6). </a:t>
            </a:r>
            <a:endParaRPr sz="1600">
              <a:solidFill>
                <a:srgbClr val="000000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lang="en" sz="1600">
                <a:solidFill>
                  <a:srgbClr val="000000"/>
                </a:solidFill>
              </a:rPr>
              <a:t>We can assign a probability to each event </a:t>
            </a:r>
            <a:endParaRPr sz="1600">
              <a:solidFill>
                <a:srgbClr val="000000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lang="en" sz="1600">
                <a:solidFill>
                  <a:srgbClr val="000000"/>
                </a:solidFill>
              </a:rPr>
              <a:t>In this case, with an un-biased die, it is </a:t>
            </a:r>
            <a:r>
              <a:rPr lang="en" sz="1600">
                <a:solidFill>
                  <a:srgbClr val="000000"/>
                </a:solidFill>
              </a:rPr>
              <a:t>1/6</a:t>
            </a:r>
            <a:r>
              <a:rPr lang="en" sz="1600">
                <a:solidFill>
                  <a:srgbClr val="000000"/>
                </a:solidFill>
              </a:rPr>
              <a:t> for each possible outcome. </a:t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</a:rPr>
              <a:t>Finding a Probability </a:t>
            </a:r>
            <a:endParaRPr sz="1600">
              <a:solidFill>
                <a:srgbClr val="000000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lang="en" sz="1600">
                <a:solidFill>
                  <a:srgbClr val="000000"/>
                </a:solidFill>
              </a:rPr>
              <a:t>P(X &lt;= 4) is asking the probability that the roll of the dice is less than or equal to 4. </a:t>
            </a:r>
            <a:endParaRPr sz="1600">
              <a:solidFill>
                <a:srgbClr val="000000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lang="en" sz="1600">
                <a:solidFill>
                  <a:srgbClr val="000000"/>
                </a:solidFill>
              </a:rPr>
              <a:t>There are four possible successes and two failures for a probability of 4/6 = 2/3 </a:t>
            </a:r>
            <a:endParaRPr sz="1600">
              <a:solidFill>
                <a:srgbClr val="000000"/>
              </a:solidFill>
            </a:endParaRPr>
          </a:p>
        </p:txBody>
      </p:sp>
      <p:sp>
        <p:nvSpPr>
          <p:cNvPr id="96" name="Google Shape;96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Intersection / Union </a:t>
            </a:r>
            <a:endParaRPr/>
          </a:p>
        </p:txBody>
      </p:sp>
      <p:sp>
        <p:nvSpPr>
          <p:cNvPr id="102" name="Google Shape;102;p19"/>
          <p:cNvSpPr txBox="1"/>
          <p:nvPr>
            <p:ph idx="1" type="body"/>
          </p:nvPr>
        </p:nvSpPr>
        <p:spPr>
          <a:xfrm>
            <a:off x="311700" y="1152475"/>
            <a:ext cx="4195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A U B, A OR B: This can be described as adding all the possibilities, but being sure not to double count.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A ∩ B, A AND B: Only when condition A and B are both met.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A U B = P(A) + P(B) - P(A ∩ B), best way to think about it is a Venn Diagram</a:t>
            </a:r>
            <a:endParaRPr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03" name="Google Shape;103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04" name="Google Shape;10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06900" y="1152469"/>
            <a:ext cx="4442525" cy="2999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Intersection</a:t>
            </a:r>
            <a:r>
              <a:rPr lang="en"/>
              <a:t> / Union Example</a:t>
            </a:r>
            <a:endParaRPr/>
          </a:p>
        </p:txBody>
      </p:sp>
      <p:sp>
        <p:nvSpPr>
          <p:cNvPr id="110" name="Google Shape;110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Example 1: Consider Event A to be when the roll of a six-sided die is even, and Event B to be when the roll of a six-sided die is less than or equal to 4.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Find P(A), P(B), P(A U B), P(A ∩ B)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P(A) = {2,4,6}/{1,2,3,4,5,6} = 3/6 = 1/2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P(B) = {1,2,3,4} / {1,2,3,4,5,6} = 4/6 = 2/3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P(A ∩ B) = {2,4}/{1,2,3,4,5,6} = 2/6 = ⅓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P(A U B) = { 1,2,3,4,6} / {1,2,3,4,5,6} = 5/6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P(A U B) = P(A) + P(B) - P(A ∩ B) = 3/6 + 4/6 - 2/6 = 5/6 - MATH CHECKS OUT!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11" name="Google Shape;111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/>
          <p:nvPr>
            <p:ph type="title"/>
          </p:nvPr>
        </p:nvSpPr>
        <p:spPr>
          <a:xfrm>
            <a:off x="311700" y="3980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Expectations </a:t>
            </a:r>
            <a:endParaRPr/>
          </a:p>
        </p:txBody>
      </p:sp>
      <p:pic>
        <p:nvPicPr>
          <p:cNvPr id="117" name="Google Shape;11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0925" y="1171575"/>
            <a:ext cx="5120800" cy="3017075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21"/>
          <p:cNvSpPr txBox="1"/>
          <p:nvPr/>
        </p:nvSpPr>
        <p:spPr>
          <a:xfrm>
            <a:off x="5760900" y="687200"/>
            <a:ext cx="3300300" cy="418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Expectation is a weighted average</a:t>
            </a:r>
            <a:endParaRPr sz="18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You need to list all the different possible outcomes.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Associate each outcome with a probability.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Multiply then add as shown by the equation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Main Bridge Uses 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Scoring Analysis 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Trick Analysis </a:t>
            </a:r>
            <a:endParaRPr/>
          </a:p>
        </p:txBody>
      </p:sp>
      <p:sp>
        <p:nvSpPr>
          <p:cNvPr id="119" name="Google Shape;119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